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256" r:id="rId5"/>
    <p:sldId id="388" r:id="rId6"/>
    <p:sldId id="383" r:id="rId7"/>
    <p:sldId id="381" r:id="rId8"/>
    <p:sldId id="382" r:id="rId9"/>
    <p:sldId id="384" r:id="rId10"/>
    <p:sldId id="385" r:id="rId11"/>
    <p:sldId id="386" r:id="rId12"/>
    <p:sldId id="38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1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45"/>
    <p:restoredTop sz="87420"/>
  </p:normalViewPr>
  <p:slideViewPr>
    <p:cSldViewPr snapToGrid="0" snapToObjects="1">
      <p:cViewPr>
        <p:scale>
          <a:sx n="100" d="100"/>
          <a:sy n="100" d="100"/>
        </p:scale>
        <p:origin x="408" y="-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png>
</file>

<file path=ppt/media/image2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304D6-DE0C-2F44-9D6E-B3380A6CD72B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E5C138-9CFE-A043-8FCD-6F5C087FC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22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704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990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50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11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09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918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86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Knockout 31 Junior Middleweight" charset="0"/>
                <a:ea typeface="Knockout 31 Junior Middleweight" charset="0"/>
                <a:cs typeface="Knockout 31 Junior Middlewe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98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2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1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499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14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98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094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12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8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solidFill>
              <a:srgbClr val="0071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6489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E4112-2E66-5046-9FE7-7115326906F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7" y="6278922"/>
            <a:ext cx="594680" cy="59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688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obunderwood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5812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K-12 Routes-to-Market: Overcoming the Sales and Channel Challenge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28473"/>
            <a:ext cx="9144000" cy="1655762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Rob Underwood</a:t>
            </a:r>
          </a:p>
          <a:p>
            <a:r>
              <a:rPr lang="en-US" dirty="0" smtClean="0"/>
              <a:t>TTM Advisors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0124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 (Rob)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 smtClean="0"/>
              <a:t>Started career in technology including stint in Silicon Valley at Pandesic (an early SaaS company) in Web 1.0 days</a:t>
            </a:r>
          </a:p>
          <a:p>
            <a:r>
              <a:rPr lang="en-US" sz="2400" dirty="0" smtClean="0"/>
              <a:t>12+ years in management consulting. 2000-2006 at KPMG/BearingPoint. 2006-2013 in Deloitte’s corporate strategy practice where I focused on sales, customer, and channel strategy, primarily for TMT companies before serving as Chief of Staff for Media sector</a:t>
            </a:r>
          </a:p>
          <a:p>
            <a:r>
              <a:rPr lang="en-US" sz="2400" dirty="0" smtClean="0"/>
              <a:t>CTO of Relay Graduate School of Education from 2013-2015</a:t>
            </a:r>
          </a:p>
          <a:p>
            <a:r>
              <a:rPr lang="en-US" sz="2400" dirty="0" smtClean="0"/>
              <a:t>Now at TTM Advisors where I serve education and </a:t>
            </a:r>
            <a:r>
              <a:rPr lang="en-US" sz="2400" dirty="0" err="1" smtClean="0"/>
              <a:t>edtech</a:t>
            </a:r>
            <a:r>
              <a:rPr lang="en-US" sz="2400" dirty="0" smtClean="0"/>
              <a:t> organizations, both for-profit (i.e., VC backed) and non-profit</a:t>
            </a:r>
          </a:p>
          <a:p>
            <a:r>
              <a:rPr lang="en-US" sz="2400" dirty="0" smtClean="0"/>
              <a:t>Active in CSForAll efforts both nationally and in the city. Founding ED of TeachCS; Co-founder of CodeBrooklyn with Brooklyn Borough President Eric L. Adams; Lead Volunteer for NY Tech Responds</a:t>
            </a:r>
          </a:p>
          <a:p>
            <a:r>
              <a:rPr lang="en-US" sz="2400" dirty="0" smtClean="0"/>
              <a:t>Serve organizations like Codesters, the Heckscher Foundation for Children, NFTE, the New York Academy of Sciences, </a:t>
            </a:r>
            <a:r>
              <a:rPr lang="en-US" sz="2400" dirty="0" err="1" smtClean="0"/>
              <a:t>Kinvolved</a:t>
            </a:r>
            <a:r>
              <a:rPr lang="en-US" sz="2400" dirty="0" smtClean="0"/>
              <a:t>, and </a:t>
            </a:r>
            <a:r>
              <a:rPr lang="en-US" sz="2400" dirty="0" err="1" smtClean="0"/>
              <a:t>ExceptionalAlly</a:t>
            </a:r>
            <a:endParaRPr lang="en-US" sz="2400" dirty="0" smtClean="0"/>
          </a:p>
          <a:p>
            <a:r>
              <a:rPr lang="en-US" sz="2400" dirty="0" smtClean="0"/>
              <a:t>CEC 13, Community Board 6</a:t>
            </a:r>
          </a:p>
          <a:p>
            <a:r>
              <a:rPr lang="en-US" sz="2400" dirty="0" smtClean="0"/>
              <a:t>My blog: </a:t>
            </a:r>
            <a:r>
              <a:rPr lang="en-US" sz="2400" dirty="0" smtClean="0">
                <a:hlinkClick r:id="rId2"/>
              </a:rPr>
              <a:t>www.robunderwood.com</a:t>
            </a:r>
            <a:r>
              <a:rPr lang="en-US" sz="2400" dirty="0" smtClean="0"/>
              <a:t> (note: I tend to write in bursts)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314" y="0"/>
            <a:ext cx="3266570" cy="21804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314" y="3657599"/>
            <a:ext cx="3271686" cy="32011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920313" y="1682469"/>
            <a:ext cx="3254753" cy="244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16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8519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What are the sales channel options? What are my </a:t>
            </a:r>
            <a:r>
              <a:rPr lang="en-US" dirty="0" smtClean="0"/>
              <a:t>alternatives?</a:t>
            </a:r>
          </a:p>
          <a:p>
            <a:r>
              <a:rPr lang="en-US" dirty="0" smtClean="0"/>
              <a:t>Who </a:t>
            </a:r>
            <a:r>
              <a:rPr lang="en-US" dirty="0"/>
              <a:t>influences product introductions and product sales and how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</a:t>
            </a:r>
            <a:r>
              <a:rPr lang="en-US" dirty="0"/>
              <a:t>are some product considerations to think about as I build my route-to-market model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Who </a:t>
            </a:r>
            <a:r>
              <a:rPr lang="en-US" dirty="0"/>
              <a:t>makes the final buy decision</a:t>
            </a:r>
            <a:r>
              <a:rPr lang="en-US" dirty="0" smtClean="0"/>
              <a:t>?</a:t>
            </a:r>
          </a:p>
          <a:p>
            <a:r>
              <a:rPr lang="en-US" dirty="0" smtClean="0"/>
              <a:t>How </a:t>
            </a:r>
            <a:r>
              <a:rPr lang="en-US" dirty="0"/>
              <a:t>do teachers influence the selling process? What can they buy directly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Where </a:t>
            </a:r>
            <a:r>
              <a:rPr lang="en-US" dirty="0"/>
              <a:t>do textbook publishers fit in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</a:t>
            </a:r>
            <a:r>
              <a:rPr lang="en-US" dirty="0"/>
              <a:t>is the role of parents? PTAs</a:t>
            </a:r>
            <a:r>
              <a:rPr lang="en-US" dirty="0" smtClean="0"/>
              <a:t>?</a:t>
            </a:r>
          </a:p>
          <a:p>
            <a:r>
              <a:rPr lang="en-US" dirty="0" smtClean="0"/>
              <a:t>How </a:t>
            </a:r>
            <a:r>
              <a:rPr lang="en-US" dirty="0"/>
              <a:t>do approved vendor list works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</a:t>
            </a:r>
            <a:r>
              <a:rPr lang="en-US" dirty="0"/>
              <a:t>are some additional considerations for selling into NYC city schools?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60900" y="230188"/>
            <a:ext cx="742315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This deck and my speaker notes are at https</a:t>
            </a:r>
            <a:r>
              <a:rPr lang="en-US" sz="2400" dirty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://</a:t>
            </a:r>
            <a:r>
              <a:rPr lang="en-US" sz="2400" dirty="0" err="1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github.com</a:t>
            </a:r>
            <a:r>
              <a:rPr lang="en-US" sz="2400" dirty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/</a:t>
            </a:r>
            <a:r>
              <a:rPr lang="en-US" sz="2400" dirty="0" err="1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ttm</a:t>
            </a:r>
            <a:r>
              <a:rPr lang="en-US" sz="2400" dirty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-advisors/selling_to_K12_edu</a:t>
            </a:r>
          </a:p>
        </p:txBody>
      </p:sp>
    </p:spTree>
    <p:extLst>
      <p:ext uri="{BB962C8B-B14F-4D97-AF65-F5344CB8AC3E}">
        <p14:creationId xmlns:p14="http://schemas.microsoft.com/office/powerpoint/2010/main" val="349889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K-12 Selling (&amp; Deployment)Cycle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gradFill flip="none" rotWithShape="1">
            <a:gsLst>
              <a:gs pos="55000">
                <a:schemeClr val="accent6">
                  <a:lumMod val="75000"/>
                </a:schemeClr>
              </a:gs>
              <a:gs pos="45000">
                <a:srgbClr val="0071BC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30421" y="38818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838199" y="1690688"/>
            <a:ext cx="10064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8737600" algn="l"/>
              </a:tabLst>
            </a:pPr>
            <a:r>
              <a:rPr lang="en-US" dirty="0" smtClean="0"/>
              <a:t>September	August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7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Brand Awareness</a:t>
            </a:r>
            <a:endParaRPr lang="en-US" dirty="0"/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7951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Lead Generation &amp;</a:t>
            </a:r>
            <a:br>
              <a:rPr lang="en-US" dirty="0"/>
            </a:br>
            <a:r>
              <a:rPr lang="en-US" dirty="0"/>
              <a:t>Nurturing (&amp; Distribution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2984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Selling, Quoting &amp; </a:t>
            </a:r>
            <a:r>
              <a:rPr lang="en-US" dirty="0" smtClean="0"/>
              <a:t>Closing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170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Pre-Deployment &amp; Deployment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gradFill flip="none" rotWithShape="1">
            <a:gsLst>
              <a:gs pos="55000">
                <a:schemeClr val="accent6">
                  <a:lumMod val="75000"/>
                </a:schemeClr>
              </a:gs>
              <a:gs pos="45000">
                <a:srgbClr val="0071BC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136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Year’s Deployments / New Install Base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Lead Generation &amp;</a:t>
            </a:r>
            <a:br>
              <a:rPr lang="en-US" dirty="0" smtClean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Nurturing (&amp; Distribution)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Selling, Quoting &amp; Closing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Aware-ness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101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3BCAD99FAC854E816ED1870809989C" ma:contentTypeVersion="10" ma:contentTypeDescription="Create a new document." ma:contentTypeScope="" ma:versionID="440e939366f0d2077bddb35c068b2085">
  <xsd:schema xmlns:xsd="http://www.w3.org/2001/XMLSchema" xmlns:xs="http://www.w3.org/2001/XMLSchema" xmlns:p="http://schemas.microsoft.com/office/2006/metadata/properties" xmlns:ns2="0ed5cc2c-efce-4d55-9438-26f323c071f4" xmlns:ns3="7307a2c0-140f-4bff-b1fc-527828c17630" targetNamespace="http://schemas.microsoft.com/office/2006/metadata/properties" ma:root="true" ma:fieldsID="43b897e0fa58c194ce49df7a81ba2bee" ns2:_="" ns3:_="">
    <xsd:import namespace="0ed5cc2c-efce-4d55-9438-26f323c071f4"/>
    <xsd:import namespace="7307a2c0-140f-4bff-b1fc-527828c1763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fwcx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d5cc2c-efce-4d55-9438-26f323c071f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3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07a2c0-140f-4bff-b1fc-527828c17630" elementFormDefault="qualified">
    <xsd:import namespace="http://schemas.microsoft.com/office/2006/documentManagement/types"/>
    <xsd:import namespace="http://schemas.microsoft.com/office/infopath/2007/PartnerControls"/>
    <xsd:element name="fwcx" ma:index="11" nillable="true" ma:displayName="Person or Group" ma:list="UserInfo" ma:internalName="fwcx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description="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fwcx xmlns="7307a2c0-140f-4bff-b1fc-527828c17630">
      <UserInfo>
        <DisplayName/>
        <AccountId xsi:nil="true"/>
        <AccountType/>
      </UserInfo>
    </fwcx>
  </documentManagement>
</p:properties>
</file>

<file path=customXml/itemProps1.xml><?xml version="1.0" encoding="utf-8"?>
<ds:datastoreItem xmlns:ds="http://schemas.openxmlformats.org/officeDocument/2006/customXml" ds:itemID="{ACBEABF9-4EA1-4932-BCBD-20F39E8B7F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d5cc2c-efce-4d55-9438-26f323c071f4"/>
    <ds:schemaRef ds:uri="7307a2c0-140f-4bff-b1fc-527828c1763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4F167E-FCE8-4364-A143-989BF6981C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FB10C0-ED34-43DC-83B1-2027A652EABC}">
  <ds:schemaRefs>
    <ds:schemaRef ds:uri="http://schemas.microsoft.com/office/2006/metadata/properties"/>
    <ds:schemaRef ds:uri="http://schemas.microsoft.com/office/infopath/2007/PartnerControls"/>
    <ds:schemaRef ds:uri="7307a2c0-140f-4bff-b1fc-527828c1763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64870</TotalTime>
  <Words>1020</Words>
  <Application>Microsoft Macintosh PowerPoint</Application>
  <PresentationFormat>Widescreen</PresentationFormat>
  <Paragraphs>175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Knockout 31 Junior Middleweight</vt:lpstr>
      <vt:lpstr>Knockout 32 Junior Cruiserweight</vt:lpstr>
      <vt:lpstr>Arial</vt:lpstr>
      <vt:lpstr>Office Theme</vt:lpstr>
      <vt:lpstr>K-12 Routes-to-Market: Overcoming the Sales and Channel Challenge</vt:lpstr>
      <vt:lpstr>About Me (Rob)</vt:lpstr>
      <vt:lpstr>Questions</vt:lpstr>
      <vt:lpstr>The K-12 Selling (&amp; Deployment)Cycle</vt:lpstr>
      <vt:lpstr>Brand Awareness</vt:lpstr>
      <vt:lpstr>Lead Generation &amp; Nurturing (&amp; Distribution)</vt:lpstr>
      <vt:lpstr>Selling, Quoting &amp; Closing</vt:lpstr>
      <vt:lpstr>Pre-Deployment &amp; Deployment</vt:lpstr>
      <vt:lpstr>Last Year’s Deployments / New Install Base</vt:lpstr>
    </vt:vector>
  </TitlesOfParts>
  <Manager/>
  <Company/>
  <LinksUpToDate>false</LinksUpToDate>
  <SharedDoc>false</SharedDoc>
  <HyperlinkBase/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NFTE</dc:title>
  <dc:subject/>
  <dc:creator>Rob Underwood</dc:creator>
  <cp:keywords/>
  <dc:description/>
  <cp:lastModifiedBy>Rob Underwood</cp:lastModifiedBy>
  <cp:revision>196</cp:revision>
  <cp:lastPrinted>2017-12-11T14:45:43Z</cp:lastPrinted>
  <dcterms:created xsi:type="dcterms:W3CDTF">2016-09-23T01:26:14Z</dcterms:created>
  <dcterms:modified xsi:type="dcterms:W3CDTF">2017-12-11T19:22:04Z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ient">
    <vt:lpwstr>NFTE</vt:lpwstr>
  </property>
  <property fmtid="{D5CDD505-2E9C-101B-9397-08002B2CF9AE}" pid="3" name="ContentTypeId">
    <vt:lpwstr>0x010100F53BCAD99FAC854E816ED1870809989C</vt:lpwstr>
  </property>
</Properties>
</file>